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64" r:id="rId2"/>
  </p:sldMasterIdLst>
  <p:handoutMasterIdLst>
    <p:handoutMasterId r:id="rId11"/>
  </p:handoutMasterIdLst>
  <p:sldIdLst>
    <p:sldId id="287" r:id="rId3"/>
    <p:sldId id="293" r:id="rId4"/>
    <p:sldId id="294" r:id="rId5"/>
    <p:sldId id="295" r:id="rId6"/>
    <p:sldId id="296" r:id="rId7"/>
    <p:sldId id="297" r:id="rId8"/>
    <p:sldId id="298" r:id="rId9"/>
    <p:sldId id="292" r:id="rId1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F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CFE24-4068-4EFF-B5D8-75F71D9BCD1D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86E7C-2A63-4729-A205-39CA2C6FF2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74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ostroph und Text Türk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7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5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98782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6221402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4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474124" y="2146232"/>
            <a:ext cx="6608762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AT" dirty="0" smtClean="0"/>
              <a:t>Text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7179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ostroph und Text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6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9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49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ostroph und Text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6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accent2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7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1891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ostroph und Text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6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accent4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7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8335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ostroph und Text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6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9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7734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ostroph und Text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9144000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6" name="Bildplatzhalt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337105" y="3318107"/>
            <a:ext cx="5877063" cy="3557059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1737360 w 2651760"/>
              <a:gd name="connsiteY0" fmla="*/ 0 h 1981200"/>
              <a:gd name="connsiteX1" fmla="*/ 2651760 w 2651760"/>
              <a:gd name="connsiteY1" fmla="*/ 0 h 1981200"/>
              <a:gd name="connsiteX2" fmla="*/ 2651760 w 2651760"/>
              <a:gd name="connsiteY2" fmla="*/ 914400 h 1981200"/>
              <a:gd name="connsiteX3" fmla="*/ 0 w 2651760"/>
              <a:gd name="connsiteY3" fmla="*/ 1981200 h 1981200"/>
              <a:gd name="connsiteX4" fmla="*/ 1737360 w 2651760"/>
              <a:gd name="connsiteY4" fmla="*/ 0 h 1981200"/>
              <a:gd name="connsiteX0" fmla="*/ 1737360 w 2865120"/>
              <a:gd name="connsiteY0" fmla="*/ 0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737360 w 2865120"/>
              <a:gd name="connsiteY4" fmla="*/ 0 h 2164080"/>
              <a:gd name="connsiteX0" fmla="*/ 1433924 w 2865120"/>
              <a:gd name="connsiteY0" fmla="*/ 0 h 2261998"/>
              <a:gd name="connsiteX1" fmla="*/ 2651760 w 2865120"/>
              <a:gd name="connsiteY1" fmla="*/ 97918 h 2261998"/>
              <a:gd name="connsiteX2" fmla="*/ 2865120 w 2865120"/>
              <a:gd name="connsiteY2" fmla="*/ 2261998 h 2261998"/>
              <a:gd name="connsiteX3" fmla="*/ 0 w 2865120"/>
              <a:gd name="connsiteY3" fmla="*/ 2079118 h 2261998"/>
              <a:gd name="connsiteX4" fmla="*/ 1433924 w 2865120"/>
              <a:gd name="connsiteY4" fmla="*/ 0 h 2261998"/>
              <a:gd name="connsiteX0" fmla="*/ 1287967 w 2865120"/>
              <a:gd name="connsiteY0" fmla="*/ 0 h 2365069"/>
              <a:gd name="connsiteX1" fmla="*/ 2651760 w 2865120"/>
              <a:gd name="connsiteY1" fmla="*/ 200989 h 2365069"/>
              <a:gd name="connsiteX2" fmla="*/ 2865120 w 2865120"/>
              <a:gd name="connsiteY2" fmla="*/ 2365069 h 2365069"/>
              <a:gd name="connsiteX3" fmla="*/ 0 w 2865120"/>
              <a:gd name="connsiteY3" fmla="*/ 2182189 h 2365069"/>
              <a:gd name="connsiteX4" fmla="*/ 1287967 w 2865120"/>
              <a:gd name="connsiteY4" fmla="*/ 0 h 2365069"/>
              <a:gd name="connsiteX0" fmla="*/ 193128 w 2865120"/>
              <a:gd name="connsiteY0" fmla="*/ 447391 h 2164080"/>
              <a:gd name="connsiteX1" fmla="*/ 2651760 w 2865120"/>
              <a:gd name="connsiteY1" fmla="*/ 0 h 2164080"/>
              <a:gd name="connsiteX2" fmla="*/ 2865120 w 2865120"/>
              <a:gd name="connsiteY2" fmla="*/ 2164080 h 2164080"/>
              <a:gd name="connsiteX3" fmla="*/ 0 w 2865120"/>
              <a:gd name="connsiteY3" fmla="*/ 1981200 h 2164080"/>
              <a:gd name="connsiteX4" fmla="*/ 193128 w 2865120"/>
              <a:gd name="connsiteY4" fmla="*/ 447391 h 2164080"/>
              <a:gd name="connsiteX0" fmla="*/ 193128 w 2865120"/>
              <a:gd name="connsiteY0" fmla="*/ 452456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2456 h 2169145"/>
              <a:gd name="connsiteX0" fmla="*/ 363017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363017 w 2865120"/>
              <a:gd name="connsiteY4" fmla="*/ 457521 h 2169145"/>
              <a:gd name="connsiteX0" fmla="*/ 193128 w 2865120"/>
              <a:gd name="connsiteY0" fmla="*/ 457521 h 2169145"/>
              <a:gd name="connsiteX1" fmla="*/ 2228925 w 2865120"/>
              <a:gd name="connsiteY1" fmla="*/ 0 h 2169145"/>
              <a:gd name="connsiteX2" fmla="*/ 2865120 w 2865120"/>
              <a:gd name="connsiteY2" fmla="*/ 2169145 h 2169145"/>
              <a:gd name="connsiteX3" fmla="*/ 0 w 2865120"/>
              <a:gd name="connsiteY3" fmla="*/ 1986265 h 2169145"/>
              <a:gd name="connsiteX4" fmla="*/ 193128 w 2865120"/>
              <a:gd name="connsiteY4" fmla="*/ 457521 h 2169145"/>
              <a:gd name="connsiteX0" fmla="*/ 193128 w 2865120"/>
              <a:gd name="connsiteY0" fmla="*/ 432194 h 2143818"/>
              <a:gd name="connsiteX1" fmla="*/ 2247802 w 2865120"/>
              <a:gd name="connsiteY1" fmla="*/ 0 h 2143818"/>
              <a:gd name="connsiteX2" fmla="*/ 2865120 w 2865120"/>
              <a:gd name="connsiteY2" fmla="*/ 2143818 h 2143818"/>
              <a:gd name="connsiteX3" fmla="*/ 0 w 2865120"/>
              <a:gd name="connsiteY3" fmla="*/ 1960938 h 2143818"/>
              <a:gd name="connsiteX4" fmla="*/ 193128 w 2865120"/>
              <a:gd name="connsiteY4" fmla="*/ 432194 h 2143818"/>
              <a:gd name="connsiteX0" fmla="*/ 193128 w 2865120"/>
              <a:gd name="connsiteY0" fmla="*/ 462587 h 2174211"/>
              <a:gd name="connsiteX1" fmla="*/ 2247802 w 2865120"/>
              <a:gd name="connsiteY1" fmla="*/ 0 h 2174211"/>
              <a:gd name="connsiteX2" fmla="*/ 2865120 w 2865120"/>
              <a:gd name="connsiteY2" fmla="*/ 2174211 h 2174211"/>
              <a:gd name="connsiteX3" fmla="*/ 0 w 2865120"/>
              <a:gd name="connsiteY3" fmla="*/ 1991331 h 2174211"/>
              <a:gd name="connsiteX4" fmla="*/ 193128 w 2865120"/>
              <a:gd name="connsiteY4" fmla="*/ 462587 h 2174211"/>
              <a:gd name="connsiteX0" fmla="*/ 193128 w 2295049"/>
              <a:gd name="connsiteY0" fmla="*/ 462587 h 2037444"/>
              <a:gd name="connsiteX1" fmla="*/ 2247802 w 2295049"/>
              <a:gd name="connsiteY1" fmla="*/ 0 h 2037444"/>
              <a:gd name="connsiteX2" fmla="*/ 2295049 w 2295049"/>
              <a:gd name="connsiteY2" fmla="*/ 2037444 h 2037444"/>
              <a:gd name="connsiteX3" fmla="*/ 0 w 2295049"/>
              <a:gd name="connsiteY3" fmla="*/ 1991331 h 2037444"/>
              <a:gd name="connsiteX4" fmla="*/ 193128 w 2295049"/>
              <a:gd name="connsiteY4" fmla="*/ 462587 h 2037444"/>
              <a:gd name="connsiteX0" fmla="*/ 193128 w 2295049"/>
              <a:gd name="connsiteY0" fmla="*/ 372181 h 1947038"/>
              <a:gd name="connsiteX1" fmla="*/ 2244059 w 2295049"/>
              <a:gd name="connsiteY1" fmla="*/ 0 h 1947038"/>
              <a:gd name="connsiteX2" fmla="*/ 2295049 w 2295049"/>
              <a:gd name="connsiteY2" fmla="*/ 1947038 h 1947038"/>
              <a:gd name="connsiteX3" fmla="*/ 0 w 2295049"/>
              <a:gd name="connsiteY3" fmla="*/ 1900925 h 1947038"/>
              <a:gd name="connsiteX4" fmla="*/ 193128 w 2295049"/>
              <a:gd name="connsiteY4" fmla="*/ 372181 h 1947038"/>
              <a:gd name="connsiteX0" fmla="*/ 193128 w 2295049"/>
              <a:gd name="connsiteY0" fmla="*/ 457564 h 2032421"/>
              <a:gd name="connsiteX1" fmla="*/ 2240316 w 2295049"/>
              <a:gd name="connsiteY1" fmla="*/ 0 h 2032421"/>
              <a:gd name="connsiteX2" fmla="*/ 2295049 w 2295049"/>
              <a:gd name="connsiteY2" fmla="*/ 2032421 h 2032421"/>
              <a:gd name="connsiteX3" fmla="*/ 0 w 2295049"/>
              <a:gd name="connsiteY3" fmla="*/ 1986308 h 2032421"/>
              <a:gd name="connsiteX4" fmla="*/ 193128 w 2295049"/>
              <a:gd name="connsiteY4" fmla="*/ 457564 h 2032421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23926 w 2240316"/>
              <a:gd name="connsiteY2" fmla="*/ 196210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86308"/>
              <a:gd name="connsiteX1" fmla="*/ 2240316 w 2240316"/>
              <a:gd name="connsiteY1" fmla="*/ 0 h 1986308"/>
              <a:gd name="connsiteX2" fmla="*/ 2216440 w 2240316"/>
              <a:gd name="connsiteY2" fmla="*/ 1982196 h 1986308"/>
              <a:gd name="connsiteX3" fmla="*/ 0 w 2240316"/>
              <a:gd name="connsiteY3" fmla="*/ 1986308 h 1986308"/>
              <a:gd name="connsiteX4" fmla="*/ 193128 w 2240316"/>
              <a:gd name="connsiteY4" fmla="*/ 457564 h 1986308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92241"/>
              <a:gd name="connsiteX1" fmla="*/ 2240316 w 2240316"/>
              <a:gd name="connsiteY1" fmla="*/ 0 h 1992241"/>
              <a:gd name="connsiteX2" fmla="*/ 2227670 w 2240316"/>
              <a:gd name="connsiteY2" fmla="*/ 1992241 h 1992241"/>
              <a:gd name="connsiteX3" fmla="*/ 0 w 2240316"/>
              <a:gd name="connsiteY3" fmla="*/ 1986308 h 1992241"/>
              <a:gd name="connsiteX4" fmla="*/ 193128 w 2240316"/>
              <a:gd name="connsiteY4" fmla="*/ 457564 h 1992241"/>
              <a:gd name="connsiteX0" fmla="*/ 193128 w 2240316"/>
              <a:gd name="connsiteY0" fmla="*/ 457564 h 1987219"/>
              <a:gd name="connsiteX1" fmla="*/ 2240316 w 2240316"/>
              <a:gd name="connsiteY1" fmla="*/ 0 h 1987219"/>
              <a:gd name="connsiteX2" fmla="*/ 2231413 w 2240316"/>
              <a:gd name="connsiteY2" fmla="*/ 1987219 h 1987219"/>
              <a:gd name="connsiteX3" fmla="*/ 0 w 2240316"/>
              <a:gd name="connsiteY3" fmla="*/ 1986308 h 1987219"/>
              <a:gd name="connsiteX4" fmla="*/ 193128 w 2240316"/>
              <a:gd name="connsiteY4" fmla="*/ 457564 h 1987219"/>
              <a:gd name="connsiteX0" fmla="*/ 193128 w 2242506"/>
              <a:gd name="connsiteY0" fmla="*/ 457564 h 1987219"/>
              <a:gd name="connsiteX1" fmla="*/ 2240316 w 2242506"/>
              <a:gd name="connsiteY1" fmla="*/ 0 h 1987219"/>
              <a:gd name="connsiteX2" fmla="*/ 2241403 w 2242506"/>
              <a:gd name="connsiteY2" fmla="*/ 1987219 h 1987219"/>
              <a:gd name="connsiteX3" fmla="*/ 0 w 2242506"/>
              <a:gd name="connsiteY3" fmla="*/ 1986308 h 1987219"/>
              <a:gd name="connsiteX4" fmla="*/ 193128 w 2242506"/>
              <a:gd name="connsiteY4" fmla="*/ 457564 h 1987219"/>
              <a:gd name="connsiteX0" fmla="*/ 170294 w 2219672"/>
              <a:gd name="connsiteY0" fmla="*/ 457564 h 1987219"/>
              <a:gd name="connsiteX1" fmla="*/ 2217482 w 2219672"/>
              <a:gd name="connsiteY1" fmla="*/ 0 h 1987219"/>
              <a:gd name="connsiteX2" fmla="*/ 2218569 w 2219672"/>
              <a:gd name="connsiteY2" fmla="*/ 1987219 h 1987219"/>
              <a:gd name="connsiteX3" fmla="*/ 0 w 2219672"/>
              <a:gd name="connsiteY3" fmla="*/ 1807589 h 1987219"/>
              <a:gd name="connsiteX4" fmla="*/ 170294 w 2219672"/>
              <a:gd name="connsiteY4" fmla="*/ 457564 h 1987219"/>
              <a:gd name="connsiteX0" fmla="*/ 170294 w 2219672"/>
              <a:gd name="connsiteY0" fmla="*/ 457564 h 1839137"/>
              <a:gd name="connsiteX1" fmla="*/ 2217482 w 2219672"/>
              <a:gd name="connsiteY1" fmla="*/ 0 h 1839137"/>
              <a:gd name="connsiteX2" fmla="*/ 2218569 w 2219672"/>
              <a:gd name="connsiteY2" fmla="*/ 1839137 h 1839137"/>
              <a:gd name="connsiteX3" fmla="*/ 0 w 2219672"/>
              <a:gd name="connsiteY3" fmla="*/ 1807589 h 1839137"/>
              <a:gd name="connsiteX4" fmla="*/ 170294 w 2219672"/>
              <a:gd name="connsiteY4" fmla="*/ 457564 h 1839137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0958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17482"/>
              <a:gd name="connsiteY0" fmla="*/ 457564 h 1807589"/>
              <a:gd name="connsiteX1" fmla="*/ 2217482 w 2217482"/>
              <a:gd name="connsiteY1" fmla="*/ 0 h 1807589"/>
              <a:gd name="connsiteX2" fmla="*/ 2213057 w 2217482"/>
              <a:gd name="connsiteY2" fmla="*/ 1803393 h 1807589"/>
              <a:gd name="connsiteX3" fmla="*/ 0 w 2217482"/>
              <a:gd name="connsiteY3" fmla="*/ 1807589 h 1807589"/>
              <a:gd name="connsiteX4" fmla="*/ 170294 w 2217482"/>
              <a:gd name="connsiteY4" fmla="*/ 457564 h 1807589"/>
              <a:gd name="connsiteX0" fmla="*/ 170294 w 2224329"/>
              <a:gd name="connsiteY0" fmla="*/ 457564 h 1807589"/>
              <a:gd name="connsiteX1" fmla="*/ 2217482 w 2224329"/>
              <a:gd name="connsiteY1" fmla="*/ 0 h 1807589"/>
              <a:gd name="connsiteX2" fmla="*/ 2223552 w 2224329"/>
              <a:gd name="connsiteY2" fmla="*/ 1803393 h 1807589"/>
              <a:gd name="connsiteX3" fmla="*/ 0 w 2224329"/>
              <a:gd name="connsiteY3" fmla="*/ 1807589 h 1807589"/>
              <a:gd name="connsiteX4" fmla="*/ 170294 w 2224329"/>
              <a:gd name="connsiteY4" fmla="*/ 457564 h 1807589"/>
              <a:gd name="connsiteX0" fmla="*/ 170294 w 2225878"/>
              <a:gd name="connsiteY0" fmla="*/ 457564 h 1807589"/>
              <a:gd name="connsiteX1" fmla="*/ 2225878 w 2225878"/>
              <a:gd name="connsiteY1" fmla="*/ 0 h 1807589"/>
              <a:gd name="connsiteX2" fmla="*/ 2223552 w 2225878"/>
              <a:gd name="connsiteY2" fmla="*/ 1803393 h 1807589"/>
              <a:gd name="connsiteX3" fmla="*/ 0 w 2225878"/>
              <a:gd name="connsiteY3" fmla="*/ 1807589 h 1807589"/>
              <a:gd name="connsiteX4" fmla="*/ 170294 w 2225878"/>
              <a:gd name="connsiteY4" fmla="*/ 457564 h 180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5878" h="1807589">
                <a:moveTo>
                  <a:pt x="170294" y="457564"/>
                </a:moveTo>
                <a:lnTo>
                  <a:pt x="2225878" y="0"/>
                </a:lnTo>
                <a:cubicBezTo>
                  <a:pt x="2221663" y="664080"/>
                  <a:pt x="2227767" y="1139313"/>
                  <a:pt x="2223552" y="1803393"/>
                </a:cubicBezTo>
                <a:lnTo>
                  <a:pt x="0" y="1807589"/>
                </a:lnTo>
                <a:lnTo>
                  <a:pt x="170294" y="457564"/>
                </a:lnTo>
                <a:close/>
              </a:path>
            </a:pathLst>
          </a:custGeom>
          <a:solidFill>
            <a:schemeClr val="accent6"/>
          </a:solidFill>
        </p:spPr>
        <p:txBody>
          <a:bodyPr/>
          <a:lstStyle>
            <a:lvl1pPr marL="0" indent="0">
              <a:lnSpc>
                <a:spcPts val="1200"/>
              </a:lnSpc>
              <a:buNone/>
              <a:defRPr sz="1400" i="1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de-AT" dirty="0" smtClean="0"/>
              <a:t>Falls gewünscht: Bild in den </a:t>
            </a:r>
            <a:br>
              <a:rPr lang="de-AT" dirty="0" smtClean="0"/>
            </a:br>
            <a:r>
              <a:rPr lang="de-AT" dirty="0" smtClean="0"/>
              <a:t>Apostroph-Rahmen laden (Klick)</a:t>
            </a:r>
            <a:endParaRPr lang="de-AT" dirty="0"/>
          </a:p>
        </p:txBody>
      </p:sp>
      <p:sp>
        <p:nvSpPr>
          <p:cNvPr id="10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68582" y="2170416"/>
            <a:ext cx="4868523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82641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ürk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6221402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0"/>
          </p:nvPr>
        </p:nvSpPr>
        <p:spPr>
          <a:xfrm>
            <a:off x="1474124" y="2146232"/>
            <a:ext cx="6608762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641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6221402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5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474124" y="2146232"/>
            <a:ext cx="6608762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AT" dirty="0" smtClean="0"/>
              <a:t>Text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702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6221402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4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474124" y="2146232"/>
            <a:ext cx="6608762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AT" dirty="0" smtClean="0"/>
              <a:t>Text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2876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74124" y="1623609"/>
            <a:ext cx="6221402" cy="4379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Überschrift</a:t>
            </a:r>
            <a:endParaRPr lang="de-AT" dirty="0"/>
          </a:p>
        </p:txBody>
      </p:sp>
      <p:sp>
        <p:nvSpPr>
          <p:cNvPr id="4" name="Textplatzhalt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474124" y="2146232"/>
            <a:ext cx="6608762" cy="351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AT" dirty="0" smtClean="0"/>
              <a:t>Text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61171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go"/>
          <p:cNvSpPr txBox="1">
            <a:spLocks noChangeAspect="1"/>
          </p:cNvSpPr>
          <p:nvPr userDrawn="1"/>
        </p:nvSpPr>
        <p:spPr>
          <a:xfrm>
            <a:off x="9988453" y="370652"/>
            <a:ext cx="1799963" cy="902062"/>
          </a:xfrm>
          <a:prstGeom prst="rect">
            <a:avLst/>
          </a:prstGeom>
          <a:blipFill dpi="0" rotWithShape="1">
            <a:blip r:embed="rId7"/>
            <a:srcRect/>
            <a:stretch>
              <a:fillRect l="6742" t="8349" r="6742" b="8349"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8355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58" r:id="rId3"/>
    <p:sldLayoutId id="2147483657" r:id="rId4"/>
    <p:sldLayoutId id="2147483650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go"/>
          <p:cNvSpPr txBox="1">
            <a:spLocks noChangeAspect="1"/>
          </p:cNvSpPr>
          <p:nvPr userDrawn="1"/>
        </p:nvSpPr>
        <p:spPr>
          <a:xfrm>
            <a:off x="9988453" y="370652"/>
            <a:ext cx="1799963" cy="902062"/>
          </a:xfrm>
          <a:prstGeom prst="rect">
            <a:avLst/>
          </a:prstGeom>
          <a:blipFill dpi="0" rotWithShape="1">
            <a:blip r:embed="rId8"/>
            <a:srcRect/>
            <a:stretch>
              <a:fillRect l="6742" t="8349" r="6742" b="8349"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207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3081395"/>
          </a:xfrm>
        </p:spPr>
        <p:txBody>
          <a:bodyPr/>
          <a:lstStyle/>
          <a:p>
            <a:pPr algn="ctr"/>
            <a:endParaRPr lang="de-AT" dirty="0" smtClean="0">
              <a:solidFill>
                <a:srgbClr val="97BF0D"/>
              </a:solidFill>
            </a:endParaRPr>
          </a:p>
          <a:p>
            <a:pPr algn="ctr"/>
            <a:endParaRPr lang="de-AT" dirty="0">
              <a:solidFill>
                <a:srgbClr val="97BF0D"/>
              </a:solidFill>
            </a:endParaRPr>
          </a:p>
          <a:p>
            <a:pPr algn="ctr"/>
            <a:r>
              <a:rPr lang="de-AT" dirty="0" smtClean="0">
                <a:solidFill>
                  <a:srgbClr val="97BF0D"/>
                </a:solidFill>
              </a:rPr>
              <a:t>Vormerk- und Vergaberichtlinie für Wohnungen mit Besiedelungsrecht der Stadt Innsbruck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2019994" y="2236919"/>
            <a:ext cx="8111650" cy="1420682"/>
          </a:xfrm>
        </p:spPr>
        <p:txBody>
          <a:bodyPr/>
          <a:lstStyle/>
          <a:p>
            <a:pPr algn="ctr"/>
            <a:endParaRPr lang="de-AT" i="1" dirty="0" smtClean="0"/>
          </a:p>
          <a:p>
            <a:pPr algn="ctr"/>
            <a:endParaRPr lang="de-AT" i="1" dirty="0" smtClean="0"/>
          </a:p>
          <a:p>
            <a:pPr algn="ctr"/>
            <a:endParaRPr lang="de-AT" i="1" dirty="0" smtClean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  <a:p>
            <a:pPr algn="r"/>
            <a:r>
              <a:rPr lang="de-AT" sz="1400" dirty="0" smtClean="0"/>
              <a:t>Präsentation am 07.10.2024</a:t>
            </a:r>
          </a:p>
        </p:txBody>
      </p:sp>
    </p:spTree>
    <p:extLst>
      <p:ext uri="{BB962C8B-B14F-4D97-AF65-F5344CB8AC3E}">
        <p14:creationId xmlns:p14="http://schemas.microsoft.com/office/powerpoint/2010/main" val="10564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Prozessentwicklung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64276" y="2236918"/>
            <a:ext cx="10349346" cy="4546267"/>
          </a:xfrm>
        </p:spPr>
        <p:txBody>
          <a:bodyPr/>
          <a:lstStyle/>
          <a:p>
            <a:pPr algn="just"/>
            <a:r>
              <a:rPr lang="de-AT" sz="1600" dirty="0" smtClean="0"/>
              <a:t>Dieser </a:t>
            </a:r>
            <a:r>
              <a:rPr lang="de-AT" sz="1600" dirty="0"/>
              <a:t>Richtlinienvorschlag basiert auf einer </a:t>
            </a:r>
            <a:r>
              <a:rPr lang="de-AT" sz="1600" dirty="0" smtClean="0"/>
              <a:t>2022 – 2023 vorausgegangenen </a:t>
            </a:r>
            <a:r>
              <a:rPr lang="de-AT" sz="1600" dirty="0"/>
              <a:t>Workshop-Reihe </a:t>
            </a:r>
            <a:r>
              <a:rPr lang="de-AT" sz="1600" dirty="0" smtClean="0"/>
              <a:t>unter breiter Beteiligung von Verteter:innen der Gemeinderatsparteien, der Fachleute im Rathaus, der Wohnbauträger, des Landes Tirol, wichtigen externen Fachleuten </a:t>
            </a:r>
            <a:r>
              <a:rPr lang="de-AT" sz="1600" dirty="0"/>
              <a:t>und der langjährigen Erfahrung der Mitarbeitenden in der </a:t>
            </a:r>
            <a:r>
              <a:rPr lang="de-AT" sz="1600" dirty="0" smtClean="0"/>
              <a:t>Fachdienststelle. Eingehend erörtert wurden folgende Themenkomplexe: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Zielgruppe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Wohnungsnotfälle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Vergaberichtlinien für den Mittelstand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Mittelstand,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Unterstützungsleistungen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Delogierung, Befristung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Wohnungsausschuss, Aufgaben und Zuständigkeiten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Kriterien für die Vormerkbarkeit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Punktesystem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Kriterien für die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Vergabe</a:t>
            </a:r>
            <a:endParaRPr lang="de-AT" dirty="0" smtClean="0"/>
          </a:p>
          <a:p>
            <a:pPr algn="just"/>
            <a:r>
              <a:rPr lang="de-AT" sz="1600" dirty="0" smtClean="0"/>
              <a:t>Es </a:t>
            </a:r>
            <a:r>
              <a:rPr lang="de-AT" sz="1600" dirty="0"/>
              <a:t>fanden </a:t>
            </a:r>
            <a:r>
              <a:rPr lang="de-AT" sz="1600" dirty="0" smtClean="0"/>
              <a:t>zudem Besuche </a:t>
            </a:r>
            <a:r>
              <a:rPr lang="de-AT" sz="1600" dirty="0"/>
              <a:t>in den Städten Wien und </a:t>
            </a:r>
            <a:r>
              <a:rPr lang="de-AT" sz="1600" dirty="0" smtClean="0"/>
              <a:t>Freiburg statt, außerdem eine eingehende Betrachtung vieler Vergaberichtlinien in österreichischen Städten. </a:t>
            </a:r>
            <a:endParaRPr lang="de-AT" sz="1600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31925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Ziele der neuen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64276" y="2236918"/>
            <a:ext cx="10349346" cy="4546267"/>
          </a:xfrm>
        </p:spPr>
        <p:txBody>
          <a:bodyPr/>
          <a:lstStyle/>
          <a:p>
            <a:pPr algn="ctr"/>
            <a:endParaRPr lang="de-AT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Zusammenführung </a:t>
            </a:r>
            <a:r>
              <a:rPr lang="de-AT" dirty="0"/>
              <a:t>und bedarfsgerechte Adaptierung der bestehenden Richtlinien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Erweiterung </a:t>
            </a:r>
            <a:r>
              <a:rPr lang="de-AT" dirty="0"/>
              <a:t>des Kreises der Antragsberechtigten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Konsequentere </a:t>
            </a:r>
            <a:r>
              <a:rPr lang="de-AT" dirty="0"/>
              <a:t>Vorgehensweise bei Wohnungsablehnungen (Unterstützung von Personen mit tatsächlichem Wohnbedarf)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/>
              <a:t>Eingehen auf </a:t>
            </a:r>
            <a:r>
              <a:rPr lang="de-AT" dirty="0" smtClean="0"/>
              <a:t>den Bedarf </a:t>
            </a:r>
            <a:r>
              <a:rPr lang="de-AT" dirty="0"/>
              <a:t>einer breitgefächerten Bevölkerung (Berücksichtigung sowohl des Mittelstandes als auch der vulnerabelsten </a:t>
            </a:r>
            <a:r>
              <a:rPr lang="de-AT" dirty="0" smtClean="0"/>
              <a:t>Wohnungswerbenden)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Transparente Vormerkung und Vergabe </a:t>
            </a:r>
          </a:p>
          <a:p>
            <a:pPr>
              <a:spcBef>
                <a:spcPts val="0"/>
              </a:spcBef>
            </a:pPr>
            <a:r>
              <a:rPr lang="de-AT" dirty="0" smtClean="0"/>
              <a:t>    der Wohnungen mit städtischem Besiedelungsrecht</a:t>
            </a:r>
            <a:endParaRPr lang="de-AT" dirty="0"/>
          </a:p>
          <a:p>
            <a:pPr algn="r"/>
            <a:endParaRPr lang="de-AT" dirty="0" smtClean="0"/>
          </a:p>
          <a:p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  <p:pic>
        <p:nvPicPr>
          <p:cNvPr id="9" name="Grafik 8" descr="Trichter Symbol Vektor Symbol Design Illustration 26631717 Vektor Kunst bei  Vecteez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2" y="4441616"/>
            <a:ext cx="2141075" cy="2241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96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Änderungen der neuen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64276" y="2236918"/>
            <a:ext cx="10349346" cy="4546267"/>
          </a:xfrm>
        </p:spPr>
        <p:txBody>
          <a:bodyPr/>
          <a:lstStyle/>
          <a:p>
            <a:pPr algn="ctr"/>
            <a:endParaRPr lang="de-AT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/>
              <a:t>Es gibt nur mehr eine Richtlinie für die Vormerkung und die Vergabe von Wohnungen mit städtischem Besiedelungsrecht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Auch </a:t>
            </a:r>
            <a:r>
              <a:rPr lang="de-AT" dirty="0"/>
              <a:t>Minderjährige ab 16 </a:t>
            </a:r>
            <a:r>
              <a:rPr lang="de-AT" dirty="0" smtClean="0"/>
              <a:t>Jahren </a:t>
            </a:r>
            <a:r>
              <a:rPr lang="de-AT" dirty="0"/>
              <a:t>in Fremdunterbringung sind vormerkbar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Ein Daueraufenthaltstitel ist </a:t>
            </a:r>
            <a:r>
              <a:rPr lang="de-AT" dirty="0"/>
              <a:t>nicht mehr zwingend </a:t>
            </a:r>
            <a:r>
              <a:rPr lang="de-AT" dirty="0" smtClean="0"/>
              <a:t>notwendig – ein Aufenthaltstitel </a:t>
            </a:r>
            <a:r>
              <a:rPr lang="de-AT" dirty="0"/>
              <a:t>mit Zugang zum Arbeitsmarkt </a:t>
            </a:r>
            <a:r>
              <a:rPr lang="de-AT" dirty="0" smtClean="0"/>
              <a:t>reicht</a:t>
            </a:r>
            <a:endParaRPr lang="de-A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Die Hauptwohnsitz-/Berufstätigkeitszeiten in Innsbruck reduzieren sich auf 4 </a:t>
            </a:r>
            <a:r>
              <a:rPr lang="de-AT" dirty="0"/>
              <a:t>Jahre </a:t>
            </a:r>
            <a:r>
              <a:rPr lang="de-AT" dirty="0" smtClean="0"/>
              <a:t>ununterbrochen (oder </a:t>
            </a:r>
            <a:r>
              <a:rPr lang="de-AT" dirty="0"/>
              <a:t>insgesamt 10 </a:t>
            </a:r>
            <a:r>
              <a:rPr lang="de-AT" dirty="0" smtClean="0"/>
              <a:t>Jahre)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Der Wohnbedarf wird neu definiert: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Wohnungsgröße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: es gilt nur noch die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Nettowohnnutzfläche: 15m² für die erste, 10m² für jede weitere Person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ietzinsbelastung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: ab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33% 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Nettofamilieneinkommens (einmaliger Familienabschlag von 3%)</a:t>
            </a:r>
          </a:p>
          <a:p>
            <a:pPr lvl="1" indent="0">
              <a:buNone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AT" dirty="0"/>
          </a:p>
          <a:p>
            <a:pPr algn="r"/>
            <a:endParaRPr lang="de-AT" dirty="0" smtClean="0"/>
          </a:p>
          <a:p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65749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Änderungen der neuen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80902" y="2061556"/>
            <a:ext cx="10349346" cy="4546267"/>
          </a:xfrm>
        </p:spPr>
        <p:txBody>
          <a:bodyPr/>
          <a:lstStyle/>
          <a:p>
            <a:pPr algn="ctr"/>
            <a:endParaRPr lang="de-AT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Einführung </a:t>
            </a:r>
            <a:r>
              <a:rPr lang="de-AT" dirty="0"/>
              <a:t>des Innsbrucker </a:t>
            </a:r>
            <a:r>
              <a:rPr lang="de-AT" dirty="0" smtClean="0"/>
              <a:t>Wohntickets </a:t>
            </a:r>
            <a:r>
              <a:rPr lang="de-AT" dirty="0" smtClean="0"/>
              <a:t>(und </a:t>
            </a:r>
            <a:r>
              <a:rPr lang="de-AT" dirty="0"/>
              <a:t>im Zuge dessen der Online-Plattform: vom Zuweisen zum Auswählen einer Wohnung)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Vergabe von städtischen Wohnungen: 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Kriterium der finanziellen Belastbarkeit kann vorrangig behandelt werden (teurere Wohnungen an Personen mit höherem Einkommen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Bewerbungspflicht: bewirbt sich die wohnungswerbende Person binnen sechs Monaten nicht für mindestens drei Wohnungen wird dies als Ablehnung eines Angebotes gewertet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Wohnungsangebot: Die Wohnungen können zeitgleich mehreren wohnungswerbenden Personen angeboten werden (Warte- und </a:t>
            </a:r>
            <a:r>
              <a:rPr lang="de-A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Leerstandszeiten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können reduziert werden)</a:t>
            </a:r>
          </a:p>
          <a:p>
            <a:pPr lvl="2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285750">
              <a:buFont typeface="Wingdings" panose="05000000000000000000" pitchFamily="2" charset="2"/>
              <a:buChar char="Ø"/>
            </a:pP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>
              <a:buNone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AT" dirty="0"/>
          </a:p>
          <a:p>
            <a:pPr algn="r"/>
            <a:endParaRPr lang="de-AT" dirty="0" smtClean="0"/>
          </a:p>
          <a:p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3977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540480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Änderungen der neuen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47651" y="1884143"/>
            <a:ext cx="10349346" cy="4990480"/>
          </a:xfrm>
        </p:spPr>
        <p:txBody>
          <a:bodyPr/>
          <a:lstStyle/>
          <a:p>
            <a:pPr algn="ctr"/>
            <a:endParaRPr lang="de-AT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Vergabe von städtischen Wohnungen: 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Richtgrößen der Wohnungen: 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flexiblere Möglichkeiten (Personenanzahl, Grundriss, finanzielle Zumutbarkeit)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Richtgrößen sind nicht mehr abhängig vom Geschlecht der Kinder (mehr Entscheidungsfreiheit)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Berücksichtigung von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Pflegepersonen</a:t>
            </a:r>
          </a:p>
          <a:p>
            <a:pPr lvl="2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Sondervergaben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Dringlichkeitsvergabe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(Dringlichkeitsgremium: dadurch zeitnahe Vergabemöglichkeiten bspw. Wohnungswerbende aus anerkannten Notunterkünften)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Wohnversorgung </a:t>
            </a: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zum Zwecke der Pflege einer </a:t>
            </a:r>
            <a:r>
              <a:rPr lang="de-A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familienangehörigen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  <a:p>
            <a:pPr lvl="2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Wohnungswechsel: der Wohnungswechsel soll erleichtert und bedarfsgerechter gestaltet werden: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Genauer und transparenter definiert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flexiblere Möglichkeiten (schnellere Wohnversorgung, Berücksichtigung von Lagewünschen und Wohnungsgröße)</a:t>
            </a:r>
          </a:p>
          <a:p>
            <a:pPr lvl="2" indent="0">
              <a:buNone/>
            </a:pP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285750">
              <a:buFont typeface="Wingdings" panose="05000000000000000000" pitchFamily="2" charset="2"/>
              <a:buChar char="Ø"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285750">
              <a:buFont typeface="Wingdings" panose="05000000000000000000" pitchFamily="2" charset="2"/>
              <a:buChar char="Ø"/>
            </a:pP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>
              <a:buNone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AT" dirty="0"/>
          </a:p>
          <a:p>
            <a:pPr algn="r"/>
            <a:endParaRPr lang="de-AT" dirty="0" smtClean="0"/>
          </a:p>
          <a:p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909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74124" y="1623609"/>
            <a:ext cx="9756000" cy="437947"/>
          </a:xfrm>
        </p:spPr>
        <p:txBody>
          <a:bodyPr/>
          <a:lstStyle/>
          <a:p>
            <a:r>
              <a:rPr lang="de-AT" dirty="0" smtClean="0">
                <a:solidFill>
                  <a:srgbClr val="97BF0D"/>
                </a:solidFill>
              </a:rPr>
              <a:t>Änderungen der neuen Vormerk- und Vergaberichtlinie 2024</a:t>
            </a:r>
            <a:endParaRPr lang="de-AT" dirty="0">
              <a:solidFill>
                <a:srgbClr val="97BF0D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964276" y="2061556"/>
            <a:ext cx="10349346" cy="4546267"/>
          </a:xfrm>
        </p:spPr>
        <p:txBody>
          <a:bodyPr/>
          <a:lstStyle/>
          <a:p>
            <a:pPr algn="ctr"/>
            <a:endParaRPr lang="de-AT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Ausschluss &amp; Sonderwartezeiten: 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Erweiterung der Ausschlusskriterien</a:t>
            </a: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Sonderwartezeiten von drei bzw. fünf Jahren  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Bspw.: bei Untervermietung einer städtischen Wohnung =&gt; 5 Jahre Wartezeit bis zur nächsten Antragsstellung</a:t>
            </a:r>
          </a:p>
          <a:p>
            <a:pPr lvl="3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AT" dirty="0" smtClean="0"/>
              <a:t>Punktesystem</a:t>
            </a:r>
            <a:r>
              <a:rPr lang="de-AT" dirty="0"/>
              <a:t>: </a:t>
            </a: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Änderungen bspw. bei: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Überbelegung </a:t>
            </a: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einmaliger Kinderzuschlag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Punkte </a:t>
            </a: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für Alleinerziehende und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definierte Berufsgruppen</a:t>
            </a:r>
          </a:p>
          <a:p>
            <a:pPr marL="1428750" lvl="2" indent="-285750">
              <a:buFont typeface="Wingdings" panose="05000000000000000000" pitchFamily="2" charset="2"/>
              <a:buChar char="Ø"/>
            </a:pP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Minuspunkte </a:t>
            </a:r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bei Ablehnung eines </a:t>
            </a:r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Wohnungsangebotes</a:t>
            </a:r>
          </a:p>
          <a:p>
            <a:pPr lvl="3" indent="0">
              <a:buNone/>
            </a:pP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0">
              <a:buNone/>
            </a:pP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285750">
              <a:buFont typeface="Wingdings" panose="05000000000000000000" pitchFamily="2" charset="2"/>
              <a:buChar char="Ø"/>
            </a:pPr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>
              <a:buNone/>
            </a:pP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AT" dirty="0"/>
          </a:p>
          <a:p>
            <a:pPr algn="r"/>
            <a:endParaRPr lang="de-AT" dirty="0" smtClean="0"/>
          </a:p>
          <a:p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/>
          </a:p>
          <a:p>
            <a:pPr algn="r"/>
            <a:endParaRPr lang="de-AT" dirty="0" smtClean="0"/>
          </a:p>
          <a:p>
            <a:pPr algn="r"/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2341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74618" y="3311093"/>
            <a:ext cx="9144000" cy="437947"/>
          </a:xfrm>
        </p:spPr>
        <p:txBody>
          <a:bodyPr/>
          <a:lstStyle/>
          <a:p>
            <a:pPr algn="ctr"/>
            <a:r>
              <a:rPr lang="de-AT" dirty="0" smtClean="0">
                <a:solidFill>
                  <a:srgbClr val="97BF0D"/>
                </a:solidFill>
              </a:rPr>
              <a:t>Vielen Dank für die Aufmerksamkeit!</a:t>
            </a:r>
            <a:endParaRPr lang="de-AT" dirty="0">
              <a:solidFill>
                <a:srgbClr val="97BF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randfarben Stadt Innsbruck">
      <a:dk1>
        <a:sysClr val="windowText" lastClr="000000"/>
      </a:dk1>
      <a:lt1>
        <a:srgbClr val="E2001A"/>
      </a:lt1>
      <a:dk2>
        <a:srgbClr val="707073"/>
      </a:dk2>
      <a:lt2>
        <a:srgbClr val="97BF0D"/>
      </a:lt2>
      <a:accent1>
        <a:srgbClr val="75C4EA"/>
      </a:accent1>
      <a:accent2>
        <a:srgbClr val="D95E9B"/>
      </a:accent2>
      <a:accent3>
        <a:srgbClr val="F9B200"/>
      </a:accent3>
      <a:accent4>
        <a:srgbClr val="006AB3"/>
      </a:accent4>
      <a:accent5>
        <a:srgbClr val="00ADB3"/>
      </a:accent5>
      <a:accent6>
        <a:srgbClr val="894B94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Benutzerdefiniert 1">
      <a:dk1>
        <a:sysClr val="windowText" lastClr="000000"/>
      </a:dk1>
      <a:lt1>
        <a:srgbClr val="E2001A"/>
      </a:lt1>
      <a:dk2>
        <a:srgbClr val="707073"/>
      </a:dk2>
      <a:lt2>
        <a:srgbClr val="F6A800"/>
      </a:lt2>
      <a:accent1>
        <a:srgbClr val="B1C800"/>
      </a:accent1>
      <a:accent2>
        <a:srgbClr val="009932"/>
      </a:accent2>
      <a:accent3>
        <a:srgbClr val="E6418D"/>
      </a:accent3>
      <a:accent4>
        <a:srgbClr val="894B94"/>
      </a:accent4>
      <a:accent5>
        <a:srgbClr val="006AB3"/>
      </a:accent5>
      <a:accent6>
        <a:srgbClr val="00A3B4"/>
      </a:accent6>
      <a:hlink>
        <a:srgbClr val="00A3B4"/>
      </a:hlink>
      <a:folHlink>
        <a:srgbClr val="007A8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Breitbild</PresentationFormat>
  <Paragraphs>120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Benutzerdefiniertes Design</vt:lpstr>
      <vt:lpstr>1_Benutzerdefiniertes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Stadtmagistrat Innsbruck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Romillo Johanna</dc:creator>
  <cp:lastModifiedBy>Freinhofer Michael</cp:lastModifiedBy>
  <cp:revision>139</cp:revision>
  <cp:lastPrinted>2024-09-09T14:05:01Z</cp:lastPrinted>
  <dcterms:created xsi:type="dcterms:W3CDTF">2020-12-17T10:25:41Z</dcterms:created>
  <dcterms:modified xsi:type="dcterms:W3CDTF">2024-10-07T08:27:02Z</dcterms:modified>
</cp:coreProperties>
</file>